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81" r:id="rId3"/>
    <p:sldId id="282" r:id="rId4"/>
    <p:sldId id="283" r:id="rId5"/>
    <p:sldId id="285" r:id="rId6"/>
    <p:sldId id="264" r:id="rId7"/>
    <p:sldId id="284" r:id="rId8"/>
    <p:sldId id="261" r:id="rId9"/>
    <p:sldId id="295" r:id="rId10"/>
    <p:sldId id="296" r:id="rId11"/>
    <p:sldId id="294" r:id="rId12"/>
    <p:sldId id="268" r:id="rId13"/>
    <p:sldId id="286" r:id="rId14"/>
    <p:sldId id="287" r:id="rId15"/>
    <p:sldId id="293" r:id="rId16"/>
    <p:sldId id="288" r:id="rId17"/>
    <p:sldId id="289" r:id="rId18"/>
    <p:sldId id="290" r:id="rId19"/>
    <p:sldId id="292" r:id="rId20"/>
    <p:sldId id="270" r:id="rId21"/>
    <p:sldId id="271" r:id="rId22"/>
    <p:sldId id="258" r:id="rId23"/>
    <p:sldId id="267" r:id="rId24"/>
    <p:sldId id="272" r:id="rId2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542" y="-18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18" Type="http://schemas.openxmlformats.org/officeDocument/2006/relationships/image" Target="../media/image20.jpeg"/><Relationship Id="rId3" Type="http://schemas.openxmlformats.org/officeDocument/2006/relationships/image" Target="../media/image5.jpeg"/><Relationship Id="rId21" Type="http://schemas.openxmlformats.org/officeDocument/2006/relationships/image" Target="../media/image23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17" Type="http://schemas.openxmlformats.org/officeDocument/2006/relationships/image" Target="../media/image19.jpeg"/><Relationship Id="rId2" Type="http://schemas.openxmlformats.org/officeDocument/2006/relationships/image" Target="../media/image4.jpeg"/><Relationship Id="rId16" Type="http://schemas.openxmlformats.org/officeDocument/2006/relationships/image" Target="../media/image18.jpeg"/><Relationship Id="rId20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5" Type="http://schemas.openxmlformats.org/officeDocument/2006/relationships/image" Target="../media/image17.jpeg"/><Relationship Id="rId10" Type="http://schemas.openxmlformats.org/officeDocument/2006/relationships/image" Target="../media/image12.jpeg"/><Relationship Id="rId19" Type="http://schemas.openxmlformats.org/officeDocument/2006/relationships/image" Target="../media/image21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https://krot.info/uploads/posts/2020-02/1580645928_29-p-foni-dlya-prezentatsii-na-sportivnie-temi-9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57360" cy="7018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47800" y="838200"/>
            <a:ext cx="7696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 образовательное учреждение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«Детский сад №82 комбинированного вида»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71600" y="1676400"/>
            <a:ext cx="762000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Проект «</a:t>
            </a:r>
            <a:r>
              <a:rPr lang="ru-RU" sz="3600" b="1" dirty="0" err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Синквейн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речевом развитии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детей»</a:t>
            </a:r>
            <a:endParaRPr lang="ru-RU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                               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Воспитатели: Канюкова С.А.</a:t>
            </a: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Петрова Н.В.</a:t>
            </a:r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0" y="0"/>
            <a:ext cx="3417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382000" cy="1320800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90C226"/>
                </a:solidFill>
              </a:rPr>
              <a:t>Задание «Отгадай </a:t>
            </a:r>
            <a:r>
              <a:rPr lang="ru-RU" sz="3600" b="1" dirty="0" err="1">
                <a:solidFill>
                  <a:srgbClr val="90C226"/>
                </a:solidFill>
              </a:rPr>
              <a:t>синквейн</a:t>
            </a:r>
            <a:r>
              <a:rPr lang="ru-RU" sz="3600" b="1" dirty="0">
                <a:solidFill>
                  <a:srgbClr val="90C226"/>
                </a:solidFill>
              </a:rPr>
              <a:t> – загадку»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2400" y="1425147"/>
            <a:ext cx="4191000" cy="5025081"/>
          </a:xfrm>
          <a:ln>
            <a:solidFill>
              <a:schemeClr val="accent2"/>
            </a:solidFill>
          </a:ln>
        </p:spPr>
        <p:txBody>
          <a:bodyPr/>
          <a:lstStyle/>
          <a:p>
            <a:pPr marL="0" indent="0" algn="ctr">
              <a:spcAft>
                <a:spcPts val="800"/>
              </a:spcAft>
              <a:buNone/>
            </a:pPr>
            <a:r>
              <a:rPr lang="ru-RU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.……?</a:t>
            </a:r>
            <a:r>
              <a:rPr lang="ru-RU" sz="2400" i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</a:t>
            </a:r>
            <a:r>
              <a:rPr lang="ru-RU" sz="24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2.Синее</a:t>
            </a:r>
            <a:r>
              <a:rPr lang="ru-RU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бескрайнее</a:t>
            </a:r>
            <a:r>
              <a:rPr lang="ru-RU" sz="24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Волнуется, бушует, </a:t>
            </a:r>
            <a:r>
              <a:rPr lang="ru-RU" sz="24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плещется</a:t>
            </a:r>
            <a:r>
              <a:rPr lang="ru-RU" sz="2400" i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</a:t>
            </a:r>
            <a:r>
              <a:rPr lang="ru-RU" sz="24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Ветер по нему гуляет и кораблик </a:t>
            </a:r>
            <a:r>
              <a:rPr lang="ru-RU" sz="24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подгоняет.</a:t>
            </a:r>
            <a:r>
              <a:rPr lang="ru-RU" sz="2400" i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  <a:r>
              <a:rPr lang="ru-RU" sz="24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r>
              <a:rPr lang="ru-RU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Неживая природа. </a:t>
            </a:r>
            <a:endParaRPr lang="ru-RU" sz="2400" i="1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endParaRPr lang="ru-RU" sz="2400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419600" y="1425147"/>
            <a:ext cx="4267199" cy="5025080"/>
          </a:xfrm>
          <a:ln>
            <a:solidFill>
              <a:schemeClr val="accent2"/>
            </a:solidFill>
          </a:ln>
        </p:spPr>
        <p:txBody>
          <a:bodyPr/>
          <a:lstStyle/>
          <a:p>
            <a:pPr marL="0" indent="0" algn="ctr">
              <a:spcAft>
                <a:spcPts val="800"/>
              </a:spcAft>
              <a:buNone/>
            </a:pPr>
            <a:r>
              <a:rPr lang="ru-RU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sz="24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……?</a:t>
            </a:r>
            <a:r>
              <a:rPr lang="ru-RU" sz="2400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i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</a:t>
            </a:r>
            <a:r>
              <a:rPr lang="ru-RU" sz="24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2.Деревянное, разбитое.</a:t>
            </a:r>
            <a:r>
              <a:rPr lang="ru-RU" sz="2400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i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</a:t>
            </a:r>
            <a:r>
              <a:rPr lang="ru-RU" sz="24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3.Рассохлось</a:t>
            </a:r>
            <a:r>
              <a:rPr lang="ru-RU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треснуло, </a:t>
            </a:r>
            <a:r>
              <a:rPr lang="ru-RU" sz="24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прогнило.</a:t>
            </a:r>
            <a:r>
              <a:rPr lang="ru-RU" sz="2400" i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</a:t>
            </a:r>
            <a:r>
              <a:rPr lang="ru-RU" sz="24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4.Странная </a:t>
            </a:r>
            <a:r>
              <a:rPr lang="ru-RU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посуда для стирки и </a:t>
            </a:r>
            <a:r>
              <a:rPr lang="ru-RU" sz="24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купания.</a:t>
            </a:r>
            <a:r>
              <a:rPr lang="ru-RU" sz="2400" i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endParaRPr lang="ru-RU" sz="2400" i="1" dirty="0" smtClean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spcAft>
                <a:spcPts val="800"/>
              </a:spcAft>
              <a:buNone/>
            </a:pPr>
            <a:r>
              <a:rPr lang="ru-RU" sz="24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5.Домашняя </a:t>
            </a:r>
            <a:r>
              <a:rPr lang="ru-RU" sz="24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утварь.</a:t>
            </a:r>
            <a:endParaRPr lang="ru-RU" sz="2400" i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 descr="http://25mb.ru/img/picture/Oct/24/877a054fe95e6aee998a00f2d878d532/4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322093"/>
            <a:ext cx="2819399" cy="1904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-5400000">
            <a:off x="5758792" y="3690008"/>
            <a:ext cx="1799575" cy="310635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420423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https://krot.info/uploads/posts/2020-02/1580645928_29-p-foni-dlya-prezentatsii-na-sportivnie-temi-9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57360" cy="7018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828800" y="1524000"/>
            <a:ext cx="6248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43000" y="609601"/>
            <a:ext cx="7696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8600" algn="just" fontAlgn="base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24000" y="609600"/>
            <a:ext cx="7239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Графические схемы </a:t>
            </a:r>
            <a:r>
              <a:rPr lang="ru-RU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синквейнов</a:t>
            </a:r>
            <a:endParaRPr lang="ru-RU" sz="24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«Слова – предметы живые»                            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«Слова – предметы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неживые»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https://ds04.infourok.ru/uploads/ex/1192/00096061-5b7a4446/img12.jpg"/>
          <p:cNvPicPr/>
          <p:nvPr/>
        </p:nvPicPr>
        <p:blipFill>
          <a:blip r:embed="rId3" cstate="print"/>
          <a:srcRect l="22239" t="19438" r="18455" b="33987"/>
          <a:stretch>
            <a:fillRect/>
          </a:stretch>
        </p:blipFill>
        <p:spPr bwMode="auto">
          <a:xfrm>
            <a:off x="1524000" y="1600200"/>
            <a:ext cx="7620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5" descr="C:\Users\HOTREIN\Desktop\схема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2286000" y="4572000"/>
            <a:ext cx="5410200" cy="2057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https://krot.info/uploads/posts/2020-02/1580645928_29-p-foni-dlya-prezentatsii-na-sportivnie-temi-9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57360" cy="7018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C:\Users\82\Desktop\P914109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685800"/>
            <a:ext cx="4419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82\Desktop\P9141097.JPG"/>
          <p:cNvPicPr/>
          <p:nvPr/>
        </p:nvPicPr>
        <p:blipFill>
          <a:blip r:embed="rId4" cstate="print"/>
          <a:srcRect l="8448"/>
          <a:stretch>
            <a:fillRect/>
          </a:stretch>
        </p:blipFill>
        <p:spPr bwMode="auto">
          <a:xfrm>
            <a:off x="838200" y="4114800"/>
            <a:ext cx="4419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C:\Users\82\Desktop\20210916_15392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4787900" y="1282700"/>
            <a:ext cx="4978400" cy="37338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019800" y="6019800"/>
            <a:ext cx="2297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Подгрупповая  НОД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05000" y="3733800"/>
            <a:ext cx="2541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Индивидуальная НОД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https://krot.info/uploads/posts/2020-02/1580645928_29-p-foni-dlya-prezentatsii-na-sportivnie-temi-9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60020"/>
            <a:ext cx="9357360" cy="7018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00200" y="381000"/>
            <a:ext cx="45720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Пример  </a:t>
            </a:r>
            <a:r>
              <a:rPr lang="ru-RU" sz="32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синквейна</a:t>
            </a:r>
            <a:r>
              <a:rPr lang="ru-RU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1. ЕЛЬ</a:t>
            </a:r>
          </a:p>
          <a:p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2. ДУШИСТАЯ, ЧУДЕСНАЯ</a:t>
            </a:r>
            <a:endParaRPr lang="ru-RU" sz="2400" dirty="0" smtClean="0">
              <a:solidFill>
                <a:schemeClr val="tx2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3. РАСТЕТ, ВЕСЕЛИТ, РАДУЕТ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</a:p>
          <a:p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4. Я ЛЮБЛЮ ЗИМНЮЮ ЕЛЬ</a:t>
            </a:r>
          </a:p>
          <a:p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5. НОВЫЙ ГОД, ДЕТСТВО</a:t>
            </a:r>
            <a:endParaRPr lang="ru-RU" sz="2400" b="1" dirty="0">
              <a:solidFill>
                <a:schemeClr val="tx2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pic>
        <p:nvPicPr>
          <p:cNvPr id="8" name="Рисунок 0" descr="слайд 46.bmp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5867400" y="1600200"/>
            <a:ext cx="3276600" cy="4717505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9" name="Picture 2" descr="C:\Users\ALINA_LISA\AppData\Local\Microsoft\Windows\Temporary Internet Files\Content.IE5\L0VQJWKF\PngThumb-Tree-Christmas-Xmas-16143[1]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229745"/>
            <a:ext cx="3689176" cy="3628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https://krot.info/uploads/posts/2020-02/1580645928_29-p-foni-dlya-prezentatsii-na-sportivnie-temi-9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57360" cy="7018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371600" y="685800"/>
            <a:ext cx="4267200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</a:t>
            </a:r>
            <a:r>
              <a:rPr lang="ru-RU" sz="2800" b="1" dirty="0" err="1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синквейна</a:t>
            </a:r>
            <a:r>
              <a:rPr lang="ru-RU" sz="2800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ctr"/>
            <a:r>
              <a:rPr lang="ru-RU" sz="2800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 игрушке </a:t>
            </a:r>
          </a:p>
          <a:p>
            <a:r>
              <a:rPr lang="ru-RU" sz="2000" b="1" dirty="0" smtClean="0">
                <a:ln w="50800"/>
                <a:solidFill>
                  <a:schemeClr val="tx2"/>
                </a:solidFill>
                <a:latin typeface="Verdana" pitchFamily="34" charset="0"/>
              </a:rPr>
              <a:t> </a:t>
            </a:r>
          </a:p>
          <a:p>
            <a:pPr>
              <a:buFontTx/>
              <a:buAutoNum type="arabicPeriod"/>
            </a:pPr>
            <a:r>
              <a:rPr lang="ru-RU" b="1" u="sng" dirty="0" smtClean="0">
                <a:ln w="50800"/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Что это?</a:t>
            </a:r>
          </a:p>
          <a:p>
            <a:r>
              <a:rPr lang="ru-RU" sz="2000" b="1" u="sng" dirty="0" smtClean="0">
                <a:ln w="50800"/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КУКЛА</a:t>
            </a:r>
            <a:endParaRPr lang="ru-RU" sz="2000" b="1" dirty="0" smtClean="0">
              <a:ln w="50800"/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n w="50800"/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2. Подберите два слова-признака.</a:t>
            </a:r>
          </a:p>
          <a:p>
            <a:r>
              <a:rPr lang="ru-RU" b="1" u="sng" dirty="0" smtClean="0">
                <a:ln w="50800"/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Какая кукла?</a:t>
            </a:r>
          </a:p>
          <a:p>
            <a:r>
              <a:rPr lang="ru-RU" sz="2000" b="1" dirty="0" smtClean="0">
                <a:ln w="50800"/>
                <a:solidFill>
                  <a:schemeClr val="tx2"/>
                </a:solidFill>
                <a:latin typeface="Verdana" pitchFamily="34" charset="0"/>
              </a:rPr>
              <a:t>КРАСИВАЯ, ЛЮБИМАЯ</a:t>
            </a:r>
          </a:p>
          <a:p>
            <a:r>
              <a:rPr lang="ru-RU" b="1" dirty="0" smtClean="0">
                <a:ln w="50800"/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3. Подберите три слова-действия.</a:t>
            </a:r>
          </a:p>
          <a:p>
            <a:r>
              <a:rPr lang="ru-RU" b="1" u="sng" dirty="0" smtClean="0">
                <a:ln w="50800"/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Что делает  кукла?</a:t>
            </a:r>
          </a:p>
          <a:p>
            <a:r>
              <a:rPr lang="ru-RU" sz="2000" b="1" dirty="0" smtClean="0">
                <a:ln w="50800"/>
                <a:solidFill>
                  <a:schemeClr val="tx2"/>
                </a:solidFill>
                <a:latin typeface="Verdana" pitchFamily="34" charset="0"/>
              </a:rPr>
              <a:t> ЛЕЖИТ, СИДИТ, КУШАЕТ</a:t>
            </a:r>
          </a:p>
          <a:p>
            <a:r>
              <a:rPr lang="ru-RU" b="1" dirty="0" smtClean="0">
                <a:ln w="50800"/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4. </a:t>
            </a:r>
            <a:r>
              <a:rPr lang="ru-RU" b="1" dirty="0" err="1" smtClean="0">
                <a:ln w="50800"/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Cоставьте</a:t>
            </a:r>
            <a:r>
              <a:rPr lang="ru-RU" b="1" dirty="0" smtClean="0">
                <a:ln w="50800"/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предложение, где вы выразите личное отношение к предмету.</a:t>
            </a:r>
          </a:p>
          <a:p>
            <a:r>
              <a:rPr lang="ru-RU" sz="2000" b="1" dirty="0" smtClean="0">
                <a:ln w="50800"/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Я ЛЮБЛЮ ИГРАТЬ С КУКЛОЙ</a:t>
            </a:r>
          </a:p>
          <a:p>
            <a:r>
              <a:rPr lang="ru-RU" sz="2000" b="1" dirty="0" smtClean="0">
                <a:ln w="50800"/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b="1" dirty="0" smtClean="0">
                <a:ln w="50800"/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5. Подберите слово-предмет, которое вы можете представить, когда произносят слово «кукла». </a:t>
            </a:r>
          </a:p>
          <a:p>
            <a:r>
              <a:rPr lang="ru-RU" b="1" dirty="0" smtClean="0">
                <a:ln w="50800"/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ИГРУШКА</a:t>
            </a:r>
            <a:endParaRPr lang="ru-RU" b="1" dirty="0">
              <a:ln w="50800"/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" name="Рисунок 9" descr="C:\Users\82\AppData\Local\Microsoft\Windows\INetCache\Content.Word\P9141091.jpg"/>
          <p:cNvPicPr/>
          <p:nvPr/>
        </p:nvPicPr>
        <p:blipFill>
          <a:blip r:embed="rId3" cstate="print"/>
          <a:srcRect l="30935" t="16031" r="9432"/>
          <a:stretch>
            <a:fillRect/>
          </a:stretch>
        </p:blipFill>
        <p:spPr bwMode="auto">
          <a:xfrm>
            <a:off x="5638800" y="1143000"/>
            <a:ext cx="3505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s://ds04.infourok.ru/uploads/ex/0dd0/000a46ff-a8610bda/img8.jpg"/>
          <p:cNvPicPr/>
          <p:nvPr/>
        </p:nvPicPr>
        <p:blipFill>
          <a:blip r:embed="rId4" cstate="print"/>
          <a:srcRect l="51453" t="48272" r="14549" b="8225"/>
          <a:stretch>
            <a:fillRect/>
          </a:stretch>
        </p:blipFill>
        <p:spPr bwMode="auto">
          <a:xfrm>
            <a:off x="5638800" y="4038600"/>
            <a:ext cx="3505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https://krot.info/uploads/posts/2020-02/1580645928_29-p-foni-dlya-prezentatsii-na-sportivnie-temi-9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28600" y="0"/>
            <a:ext cx="9372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76400" y="441003"/>
            <a:ext cx="7010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1447800" y="457200"/>
            <a:ext cx="74676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III этап практический.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endParaRPr lang="ru-RU" sz="2400" dirty="0" smtClean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Самостоятельное составление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синквейнов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детьми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Формирование умения и совершенствование навыка составления дидактического 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синквейна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по лексическим темам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C:\Users\82\AppData\Local\Microsoft\Windows\INetCache\Content.Word\P9141094.jpg"/>
          <p:cNvPicPr/>
          <p:nvPr/>
        </p:nvPicPr>
        <p:blipFill>
          <a:blip r:embed="rId3" cstate="print"/>
          <a:srcRect l="11080" r="7829" b="18710"/>
          <a:stretch>
            <a:fillRect/>
          </a:stretch>
        </p:blipFill>
        <p:spPr bwMode="auto">
          <a:xfrm>
            <a:off x="5486400" y="2133600"/>
            <a:ext cx="3276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82\Desktop\P914109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4572000"/>
            <a:ext cx="3657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C:\Users\user\Desktop\Работа\синкв\IMG_20180330_15333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14286" b="10715"/>
          <a:stretch>
            <a:fillRect/>
          </a:stretch>
        </p:blipFill>
        <p:spPr bwMode="auto">
          <a:xfrm>
            <a:off x="990600" y="2057400"/>
            <a:ext cx="3200400" cy="236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https://krot.info/uploads/posts/2020-02/1580645928_29-p-foni-dlya-prezentatsii-na-sportivnie-temi-9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13360" y="0"/>
            <a:ext cx="9357360" cy="7018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371600" y="685801"/>
            <a:ext cx="7086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ЗАЯЦ</a:t>
            </a:r>
            <a:b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371600" y="1524000"/>
            <a:ext cx="3810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 eaLnBrk="1" hangingPunct="1">
              <a:lnSpc>
                <a:spcPct val="150000"/>
              </a:lnSpc>
              <a:buFont typeface="Arial" pitchFamily="34" charset="0"/>
              <a:buNone/>
              <a:defRPr/>
            </a:pPr>
            <a:endParaRPr lang="ru-RU" sz="2000" b="1" dirty="0" smtClean="0">
              <a:solidFill>
                <a:schemeClr val="accent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eaLnBrk="1" hangingPunct="1">
              <a:lnSpc>
                <a:spcPct val="150000"/>
              </a:lnSpc>
              <a:buFont typeface="Arial" pitchFamily="34" charset="0"/>
              <a:buNone/>
              <a:defRPr/>
            </a:pPr>
            <a:endParaRPr lang="ru-RU" sz="2000" b="1" dirty="0" smtClean="0">
              <a:solidFill>
                <a:schemeClr val="accent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eaLnBrk="1" hangingPunct="1">
              <a:lnSpc>
                <a:spcPct val="150000"/>
              </a:lnSpc>
              <a:buFont typeface="Arial" pitchFamily="34" charset="0"/>
              <a:buNone/>
              <a:defRPr/>
            </a:pPr>
            <a:endParaRPr lang="ru-RU" sz="2000" b="1" dirty="0" smtClean="0">
              <a:solidFill>
                <a:schemeClr val="accent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eaLnBrk="1" hangingPunct="1">
              <a:lnSpc>
                <a:spcPct val="150000"/>
              </a:lnSpc>
              <a:buFont typeface="Arial" pitchFamily="34" charset="0"/>
              <a:buNone/>
              <a:defRPr/>
            </a:pP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5. Дикое животное.</a:t>
            </a:r>
          </a:p>
          <a:p>
            <a:pPr marL="514350" indent="-514350" eaLnBrk="1" hangingPunct="1">
              <a:lnSpc>
                <a:spcPct val="150000"/>
              </a:lnSpc>
              <a:buFont typeface="Arial" pitchFamily="34" charset="0"/>
              <a:buNone/>
              <a:defRPr/>
            </a:pP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4. В наших лесах живут зайцы.</a:t>
            </a:r>
          </a:p>
          <a:p>
            <a:pPr marL="514350" indent="-514350" eaLnBrk="1" hangingPunct="1">
              <a:lnSpc>
                <a:spcPct val="150000"/>
              </a:lnSpc>
              <a:buFont typeface="Arial" pitchFamily="34" charset="0"/>
              <a:buNone/>
              <a:defRPr/>
            </a:pP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3. Скачет, прячется, боится  </a:t>
            </a:r>
          </a:p>
          <a:p>
            <a:pPr marL="514350" indent="-514350" eaLnBrk="1" hangingPunct="1">
              <a:lnSpc>
                <a:spcPct val="150000"/>
              </a:lnSpc>
              <a:buFont typeface="Arial" pitchFamily="34" charset="0"/>
              <a:buNone/>
              <a:defRPr/>
            </a:pP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2. Белый, пушистый</a:t>
            </a:r>
          </a:p>
          <a:p>
            <a:pPr marL="514350" indent="-514350" eaLnBrk="1" hangingPunct="1">
              <a:lnSpc>
                <a:spcPct val="150000"/>
              </a:lnSpc>
              <a:buFont typeface="Arial" pitchFamily="34" charset="0"/>
              <a:buNone/>
              <a:defRPr/>
            </a:pP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1. Заяц </a:t>
            </a:r>
            <a:endParaRPr lang="ru-RU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/>
          <a:srcRect l="12346" r="13580"/>
          <a:stretch>
            <a:fillRect/>
          </a:stretch>
        </p:blipFill>
        <p:spPr>
          <a:xfrm>
            <a:off x="2590800" y="5257799"/>
            <a:ext cx="2133600" cy="160020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 rot="10800000" flipV="1">
            <a:off x="1219200" y="609600"/>
            <a:ext cx="6248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Варианты работы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71600" y="1295400"/>
            <a:ext cx="2743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Обратная форма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синквейна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 rot="10800000" flipV="1">
            <a:off x="5334000" y="1404335"/>
            <a:ext cx="3505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Составление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синквейна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по прослушанному рассказу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486400" y="2362200"/>
            <a:ext cx="3429000" cy="20151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Рассказ «Друзья»</a:t>
            </a:r>
          </a:p>
          <a:p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1. Ежик.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2.Колючий, добрый.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3. Выручает, дружит.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4. Ежик – хороший друг.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5. Защитник.</a:t>
            </a:r>
            <a:endParaRPr lang="ru-RU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4" descr="Похожее изображение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724400"/>
            <a:ext cx="2414736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https://krot.info/uploads/posts/2020-02/1580645928_29-p-foni-dlya-prezentatsii-na-sportivnie-temi-9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13360" y="0"/>
            <a:ext cx="9357360" cy="7018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514600" y="990600"/>
            <a:ext cx="3962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Синквейн-загадка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47800" y="1752600"/>
            <a:ext cx="3200400" cy="1981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Красива, добрая.</a:t>
            </a:r>
          </a:p>
          <a:p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Готовит, ухаживает, вяжет.</a:t>
            </a:r>
          </a:p>
          <a:p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Любит меня и папу.</a:t>
            </a:r>
          </a:p>
          <a:p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Семья.</a:t>
            </a:r>
          </a:p>
          <a:p>
            <a:pPr>
              <a:buNone/>
            </a:pPr>
            <a:r>
              <a:rPr lang="ru-RU" sz="20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(мама)</a:t>
            </a:r>
            <a:endParaRPr lang="ru-RU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943600" y="1600200"/>
            <a:ext cx="2743200" cy="2475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5334000" y="4495800"/>
            <a:ext cx="3581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………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 ?</a:t>
            </a:r>
            <a:b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2. Добрый, трудолюбивый.</a:t>
            </a:r>
            <a:b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3. Заботится, учит, воспитывает.</a:t>
            </a:r>
            <a:b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4. Смастерил деревянную куклу.</a:t>
            </a:r>
            <a:b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5. Мастер на все руки.</a:t>
            </a:r>
            <a:endParaRPr lang="ru-RU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4" descr="https://s.poembook.ru/user/05/bc/85/b0ad64fad36f1b0123bb25fbf7918a00b3c7b7c0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733800"/>
            <a:ext cx="2780423" cy="2971800"/>
          </a:xfrm>
          <a:prstGeom prst="rect">
            <a:avLst/>
          </a:prstGeom>
          <a:noFill/>
          <a:ln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https://krot.info/uploads/posts/2020-02/1580645928_29-p-foni-dlya-prezentatsii-na-sportivnie-temi-9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13360" y="-160020"/>
            <a:ext cx="9357360" cy="7018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71600" y="762001"/>
            <a:ext cx="5486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Анализ неполного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синквейна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для определения отсутствующей части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90600" y="1905000"/>
            <a:ext cx="2667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Мороженое</a:t>
            </a:r>
          </a:p>
          <a:p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Холодное, вкусное</a:t>
            </a:r>
          </a:p>
          <a:p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………………………</a:t>
            </a:r>
          </a:p>
          <a:p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Я люблю клубничное мороженое</a:t>
            </a:r>
          </a:p>
          <a:p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Лакомство</a:t>
            </a:r>
            <a:endParaRPr lang="ru-RU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4" descr="ÐÐ°ÑÑÐ¸Ð½ÐºÐ¸ Ð¿Ð¾ Ð·Ð°Ð¿ÑÐ¾ÑÑ ÐºÐ°ÑÑÐ¸Ð½ÐºÐ° Ð¼Ð¾ÑÐ¾Ð¶ÐµÐ½Ð¾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1785926"/>
            <a:ext cx="1981200" cy="1947874"/>
          </a:xfrm>
          <a:prstGeom prst="rect">
            <a:avLst/>
          </a:prstGeom>
          <a:noFill/>
        </p:spPr>
      </p:pic>
      <p:pic>
        <p:nvPicPr>
          <p:cNvPr id="10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4000504"/>
            <a:ext cx="2667000" cy="2428892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5105400" y="4343400"/>
            <a:ext cx="2743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Весна</a:t>
            </a:r>
          </a:p>
          <a:p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Ранняя, теплая</a:t>
            </a:r>
          </a:p>
          <a:p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Наступает, идет, спешит</a:t>
            </a:r>
          </a:p>
          <a:p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………………………………</a:t>
            </a:r>
          </a:p>
          <a:p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Время года</a:t>
            </a:r>
            <a:endParaRPr lang="ru-RU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https://krot.info/uploads/posts/2020-02/1580645928_29-p-foni-dlya-prezentatsii-na-sportivnie-temi-9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13360" y="0"/>
            <a:ext cx="9357360" cy="7018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52600" y="1219200"/>
            <a:ext cx="50365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Составление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синквейна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на заданную тему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47800" y="2362200"/>
            <a:ext cx="3429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   ЗИМА</a:t>
            </a:r>
          </a:p>
          <a:p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Снежная, холодная.</a:t>
            </a:r>
          </a:p>
          <a:p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Морозит, заметает, восхищает.</a:t>
            </a:r>
          </a:p>
          <a:p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Украшает землю белым, пушистым снегом.</a:t>
            </a:r>
          </a:p>
          <a:p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Волшебница.</a:t>
            </a:r>
            <a:endParaRPr lang="ru-RU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953000" y="3657600"/>
            <a:ext cx="3664184" cy="2590578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https://krot.info/uploads/posts/2020-02/1580645928_29-p-foni-dlya-prezentatsii-na-sportivnie-temi-9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57360" cy="7018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86000" y="838200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199783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1295400" y="914400"/>
            <a:ext cx="5562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ln w="50800"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Содержимое 6" descr="a_crapsey.jpg"/>
          <p:cNvPicPr>
            <a:picLocks noChangeAspect="1"/>
          </p:cNvPicPr>
          <p:nvPr/>
        </p:nvPicPr>
        <p:blipFill>
          <a:blip r:embed="rId3" cstate="print"/>
          <a:srcRect b="12281"/>
          <a:stretch>
            <a:fillRect/>
          </a:stretch>
        </p:blipFill>
        <p:spPr>
          <a:xfrm>
            <a:off x="6629400" y="509980"/>
            <a:ext cx="2514600" cy="32874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295400" y="1645741"/>
            <a:ext cx="52578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появился </a:t>
            </a:r>
            <a:r>
              <a:rPr kumimoji="0" lang="ru-RU" sz="2400" b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синквейн</a:t>
            </a: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Синкве́йн</a:t>
            </a: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(от  </a:t>
            </a:r>
            <a:r>
              <a:rPr kumimoji="0" lang="ru-RU" sz="2000" b="0" u="sng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фр.</a:t>
            </a: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 </a:t>
            </a:r>
            <a:r>
              <a:rPr kumimoji="0" lang="ru-RU" sz="2000" b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cinquains</a:t>
            </a: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  </a:t>
            </a:r>
            <a:r>
              <a:rPr kumimoji="0" lang="ru-RU" sz="2000" b="0" u="sng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англ.</a:t>
            </a: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 </a:t>
            </a:r>
            <a:r>
              <a:rPr kumimoji="0" lang="ru-RU" sz="2000" b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cinquai</a:t>
            </a: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  - </a:t>
            </a:r>
            <a:r>
              <a:rPr kumimoji="0" lang="ru-RU" sz="2000" b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пятистрочная</a:t>
            </a: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 </a:t>
            </a:r>
            <a:r>
              <a:rPr kumimoji="0" lang="ru-RU" sz="2000" b="0" u="sng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стихотворная</a:t>
            </a: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 форма, возникшая в  </a:t>
            </a:r>
            <a:r>
              <a:rPr kumimoji="0" lang="ru-RU" sz="2000" b="0" u="sng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США</a:t>
            </a: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начале ХХ века форму </a:t>
            </a:r>
            <a:r>
              <a:rPr kumimoji="0" lang="ru-RU" sz="2000" b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синквейна</a:t>
            </a: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разработала американская поэтесса Аделаида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Крепси</a:t>
            </a: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опиравшаяся на знакомство с японскими миниатюрами  </a:t>
            </a:r>
            <a:r>
              <a:rPr kumimoji="0" lang="ru-RU" sz="2000" b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хайку</a:t>
            </a: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танка.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</a:t>
            </a:r>
            <a:r>
              <a:rPr kumimoji="0" lang="ru-RU" sz="2000" b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дальнейшем </a:t>
            </a:r>
            <a:r>
              <a:rPr kumimoji="0" lang="ru-RU" sz="2000" b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синквейн</a:t>
            </a: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стал использоваться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дидактических целях, как эффективный метод развития образной речи, который позволяет быстро получить результат.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https://krot.info/uploads/posts/2020-02/1580645928_29-p-foni-dlya-prezentatsii-na-sportivnie-temi-9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57360" cy="7018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47800" y="914400"/>
            <a:ext cx="3505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90C226"/>
              </a:buClr>
            </a:pPr>
            <a:r>
              <a:rPr lang="ru-RU" i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.</a:t>
            </a:r>
          </a:p>
          <a:p>
            <a:pPr lvl="0" algn="ctr">
              <a:buClr>
                <a:srgbClr val="90C226"/>
              </a:buClr>
            </a:pPr>
            <a:endParaRPr lang="ru-RU" i="1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lvl="0" algn="ctr">
              <a:buClr>
                <a:srgbClr val="90C226"/>
              </a:buClr>
            </a:pPr>
            <a:endParaRPr lang="ru-RU" i="1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lvl="0" algn="ctr">
              <a:buClr>
                <a:srgbClr val="90C226"/>
              </a:buClr>
            </a:pPr>
            <a:endParaRPr lang="ru-RU" i="1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lvl="0" algn="ctr">
              <a:buClr>
                <a:srgbClr val="90C226"/>
              </a:buClr>
            </a:pPr>
            <a:endParaRPr lang="ru-RU" i="1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lvl="0" algn="ctr">
              <a:buClr>
                <a:srgbClr val="90C226"/>
              </a:buClr>
            </a:pPr>
            <a:endParaRPr lang="ru-RU" i="1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34000" y="457200"/>
            <a:ext cx="3505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90C226"/>
              </a:buClr>
            </a:pPr>
            <a:r>
              <a:rPr lang="ru-RU" i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.</a:t>
            </a:r>
            <a:endParaRPr lang="ru-RU" i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00200" y="609600"/>
            <a:ext cx="7543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Составление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синквейна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по сказке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«Кот, петух и лиса»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4" descr="http://oskazkax.ru/uploads/posts/2012-05/1336988279_kot_petuh_oskazkaxr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5798" y="1981200"/>
            <a:ext cx="3337326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 descr="Кот, рисунок, клипарт, 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00900" y="1295400"/>
            <a:ext cx="1943100" cy="264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Лиса, рисунок, клипарт, 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1600200"/>
            <a:ext cx="1944687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 descr="http://vospitatel.com.ua/images/p/petuh-rastr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72200" y="4114800"/>
            <a:ext cx="2087562" cy="249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https://krot.info/uploads/posts/2020-02/1580645928_29-p-foni-dlya-prezentatsii-na-sportivnie-temi-9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57360" cy="7018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47800" y="914400"/>
            <a:ext cx="3505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90C226"/>
              </a:buClr>
            </a:pPr>
            <a:endParaRPr lang="ru-RU" i="1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lvl="0" algn="ctr">
              <a:buClr>
                <a:srgbClr val="90C226"/>
              </a:buClr>
            </a:pPr>
            <a:endParaRPr lang="ru-RU" i="1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lvl="0" algn="ctr">
              <a:buClr>
                <a:srgbClr val="90C226"/>
              </a:buClr>
            </a:pPr>
            <a:endParaRPr lang="ru-RU" i="1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lvl="0" algn="ctr">
              <a:buClr>
                <a:srgbClr val="90C226"/>
              </a:buClr>
            </a:pPr>
            <a:endParaRPr lang="ru-RU" i="1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lvl="0" algn="ctr">
              <a:buClr>
                <a:srgbClr val="90C226"/>
              </a:buClr>
            </a:pPr>
            <a:endParaRPr lang="ru-RU" i="1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41625" y="576263"/>
            <a:ext cx="3887788" cy="1022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ЛИСА</a:t>
            </a:r>
          </a:p>
        </p:txBody>
      </p:sp>
      <p:pic>
        <p:nvPicPr>
          <p:cNvPr id="6" name="Picture 10" descr="Лиса, рисунок, клипарт, 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7188" y="20638"/>
            <a:ext cx="1252537" cy="160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706438" y="1773238"/>
            <a:ext cx="3735387" cy="1022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Хитрая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652963" y="1773238"/>
            <a:ext cx="3887787" cy="1022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Наглая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22313" y="2924175"/>
            <a:ext cx="2592387" cy="1022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Обманула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467100" y="2924175"/>
            <a:ext cx="2595563" cy="1022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Обхитрила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221413" y="2943225"/>
            <a:ext cx="2536825" cy="1022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Выманила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22313" y="4132263"/>
            <a:ext cx="8035925" cy="1022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Лиса поступила плохо.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714625" y="5445125"/>
            <a:ext cx="3889375" cy="1022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Обманщица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https://krot.info/uploads/posts/2020-02/1580645928_29-p-foni-dlya-prezentatsii-na-sportivnie-temi-9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57360" cy="7018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71600" y="720566"/>
            <a:ext cx="57912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Ожидаемые результаты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детей расширился словарный запас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Процесс усвоения понятий и их содержания стал более легким;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Сформировались представления о частях речи,  предложении;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Совершенствовался  навык  использования   в  речи синонимов;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Дети научились выражать свои мысли, подбирать нужные слова;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Сформировалась способность к анализу.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s://findtheslide.com/img/thumbs/6e17bf44aa946240f80aa42e80cfed8b-800x.jpg"/>
          <p:cNvPicPr/>
          <p:nvPr/>
        </p:nvPicPr>
        <p:blipFill>
          <a:blip r:embed="rId3" cstate="print"/>
          <a:srcRect l="13879" t="43539" r="48223"/>
          <a:stretch>
            <a:fillRect/>
          </a:stretch>
        </p:blipFill>
        <p:spPr bwMode="auto">
          <a:xfrm>
            <a:off x="7086600" y="4343400"/>
            <a:ext cx="2057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https://krot.info/uploads/posts/2020-02/1580645928_29-p-foni-dlya-prezentatsii-na-sportivnie-temi-9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8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62000" y="838200"/>
            <a:ext cx="8077200" cy="5416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Советы педагогам: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Начиная учить детей составлять </a:t>
            </a:r>
            <a:r>
              <a:rPr kumimoji="0" lang="ru-RU" sz="2000" b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синквейны</a:t>
            </a: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 предложите детям составить </a:t>
            </a:r>
            <a:r>
              <a:rPr kumimoji="0" lang="ru-RU" sz="2000" b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синквейн</a:t>
            </a: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тему, хорошо им знакомую </a:t>
            </a: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(«Семья», «Детский сад» и т.д.) </a:t>
            </a:r>
            <a:endParaRPr kumimoji="0" lang="ru-RU" sz="2000" b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Необходимо поощрять </a:t>
            </a:r>
            <a:r>
              <a:rPr kumimoji="0" lang="ru-RU" sz="2000" b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синквейны</a:t>
            </a: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в которых содержится наиболее точная характеристика различных сторон темы или предмета. </a:t>
            </a:r>
            <a:endParaRPr kumimoji="0" lang="ru-RU" sz="2000" b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любой непосредственно образовательной деятельности дети получают от нас информацию, знакомятся с новыми терминами, учатся делать выводы, искать взаимосвязи. Способность изложить информацию, сложные идеи, чувства и представления в нескольких словах очень важное умение. Оно требует вдумчивой рефлексии, основанной на богатом понятийном запасе и смысле. </a:t>
            </a:r>
            <a:endParaRPr kumimoji="0" lang="ru-RU" sz="2000" b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Синквейн</a:t>
            </a: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это не способ проверки знаний детей, это способ на любом этапе занятия, изучения темы, проверить, что находится у воспитанников на уровне ассоциаций.</a:t>
            </a:r>
            <a:endParaRPr kumimoji="0" lang="ru-RU" sz="2000" b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https://krot.info/uploads/posts/2020-02/1580645928_29-p-foni-dlya-prezentatsii-na-sportivnie-temi-9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57360" cy="7018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47800" y="914400"/>
            <a:ext cx="3505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90C226"/>
              </a:buClr>
            </a:pPr>
            <a:endParaRPr lang="ru-RU" i="1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lvl="0" algn="ctr">
              <a:buClr>
                <a:srgbClr val="90C226"/>
              </a:buClr>
            </a:pPr>
            <a:endParaRPr lang="ru-RU" i="1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lvl="0" algn="ctr">
              <a:buClr>
                <a:srgbClr val="90C226"/>
              </a:buClr>
            </a:pPr>
            <a:endParaRPr lang="ru-RU" i="1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lvl="0" algn="ctr">
              <a:buClr>
                <a:srgbClr val="90C226"/>
              </a:buClr>
            </a:pPr>
            <a:endParaRPr lang="ru-RU" i="1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lvl="0" algn="ctr">
              <a:buClr>
                <a:srgbClr val="90C226"/>
              </a:buClr>
            </a:pPr>
            <a:endParaRPr lang="ru-RU" i="1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762000" y="838200"/>
            <a:ext cx="8382000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Литература</a:t>
            </a: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2400" b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Акименко В.М. Новые педагогические технологии: </a:t>
            </a:r>
            <a:r>
              <a:rPr kumimoji="0" lang="ru-RU" sz="2000" b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учебно-метод</a:t>
            </a: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пособие .- Ростов </a:t>
            </a:r>
            <a:r>
              <a:rPr kumimoji="0" lang="ru-RU" sz="2000" b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</a:t>
            </a: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/Д; изд. Феникс, 2008.</a:t>
            </a:r>
            <a:endParaRPr kumimoji="0" lang="ru-RU" sz="2000" b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Акименко В.М. Развивающие технологии в логопедии.- Ростов </a:t>
            </a:r>
            <a:r>
              <a:rPr kumimoji="0" lang="ru-RU" sz="2000" b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</a:t>
            </a: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/Д; изд. Феникс, 2011.</a:t>
            </a:r>
            <a:endParaRPr kumimoji="0" lang="ru-RU" sz="2000" b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Акименко В.М. Речевые нарушения у детей.- Ростов </a:t>
            </a:r>
            <a:r>
              <a:rPr kumimoji="0" lang="ru-RU" sz="2000" b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</a:t>
            </a: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/Д; изд. Феникс, 2008.</a:t>
            </a:r>
            <a:endParaRPr kumimoji="0" lang="ru-RU" sz="2000" b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Баннов А. Учимся думать вместе: Материалы для тренинга учителей. — М.: ИНТУИТ.РУ, 2007.</a:t>
            </a:r>
            <a:endParaRPr kumimoji="0" lang="ru-RU" sz="2000" b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</a:t>
            </a:r>
            <a:r>
              <a:rPr kumimoji="0" lang="ru-RU" sz="2000" b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Гин</a:t>
            </a: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А. Приемы педагогической техники. – </a:t>
            </a:r>
            <a:r>
              <a:rPr kumimoji="0" lang="ru-RU" sz="2000" b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М.:Вита-Пресс</a:t>
            </a: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2003</a:t>
            </a:r>
            <a:endParaRPr kumimoji="0" lang="ru-RU" sz="2000" b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Душка Н. </a:t>
            </a:r>
            <a:r>
              <a:rPr kumimoji="0" lang="ru-RU" sz="2000" b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Синквейн</a:t>
            </a: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работе по развитию речи дошкольников Журнал «Логопед», №5 (2005).</a:t>
            </a:r>
            <a:endParaRPr kumimoji="0" lang="ru-RU" sz="2000" b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 Терентьева Н. </a:t>
            </a:r>
            <a:r>
              <a:rPr kumimoji="0" lang="ru-RU" sz="2000" b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Синквейн</a:t>
            </a: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 «Котловану». Литература. Журнал «Первое сентября», №4 (2006).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ru-RU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Кадасева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Т.А., </a:t>
            </a:r>
            <a:r>
              <a:rPr lang="ru-RU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Генералова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О.М. и др. Технология «</a:t>
            </a:r>
            <a:r>
              <a:rPr lang="ru-RU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синквейн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» как средство развития речи у детей с общим недоразвитием речи (ОНР)// Инновационные педагогические технологии. Казань, 2016г.</a:t>
            </a:r>
            <a:endParaRPr kumimoji="0" lang="ru-RU" sz="2000" b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https://krot.info/uploads/posts/2020-02/1580645928_29-p-foni-dlya-prezentatsii-na-sportivnie-temi-9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585" y="0"/>
            <a:ext cx="91625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76400" y="441003"/>
            <a:ext cx="7010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838200" y="1201087"/>
            <a:ext cx="7772400" cy="443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Актуальность и целесообразность</a:t>
            </a:r>
            <a:endParaRPr kumimoji="0" lang="ru-RU" sz="2400" b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открывает новые возможности</a:t>
            </a: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2000" b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гармонично вписывается в работу по </a:t>
            </a:r>
            <a:r>
              <a:rPr kumimoji="0" lang="ru-RU" sz="2000" b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развитию </a:t>
            </a:r>
            <a:r>
              <a:rPr kumimoji="0" lang="ru-RU" sz="2000" b="1" u="sng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ЛГК</a:t>
            </a: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2000" b="1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нарушает </a:t>
            </a:r>
            <a:r>
              <a:rPr kumimoji="0" lang="ru-RU" sz="2000" b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общепринятую систему </a:t>
            </a: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воздействия на речевую патологию и обеспечивает её </a:t>
            </a:r>
            <a:r>
              <a:rPr kumimoji="0" lang="ru-RU" sz="2000" b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логическую завершенность</a:t>
            </a: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2000" b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способствует </a:t>
            </a:r>
            <a:r>
              <a:rPr kumimoji="0" lang="ru-RU" sz="2000" b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обогащению и актуализации словаря</a:t>
            </a: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уточняет </a:t>
            </a:r>
            <a:r>
              <a:rPr kumimoji="0" lang="ru-RU" sz="2000" b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содержание понятий</a:t>
            </a: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2000" b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является </a:t>
            </a:r>
            <a:r>
              <a:rPr kumimoji="0" lang="ru-RU" sz="2000" b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диагностическим инструментом</a:t>
            </a: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2000" b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даёт возможность педагогу оценить </a:t>
            </a:r>
            <a:r>
              <a:rPr kumimoji="0" lang="ru-RU" sz="2000" b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уровень усвоения ребёнком пройденного материала;</a:t>
            </a:r>
            <a:endParaRPr kumimoji="0" lang="ru-RU" sz="2000" b="1" u="sng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носит характер комплексного воздействия, не только развивает речь, но </a:t>
            </a:r>
            <a:r>
              <a:rPr kumimoji="0" lang="ru-RU" sz="2000" b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способствует развитию памяти, внимания, мышления</a:t>
            </a: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https://krot.info/uploads/posts/2020-02/1580645928_29-p-foni-dlya-prezentatsii-na-sportivnie-temi-9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585" y="0"/>
            <a:ext cx="91625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76400" y="441003"/>
            <a:ext cx="7010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1295400" y="597456"/>
            <a:ext cx="7391400" cy="580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Синквейн</a:t>
            </a:r>
            <a:r>
              <a:rPr kumimoji="0" lang="ru-RU" sz="36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основывается</a:t>
            </a:r>
            <a:endParaRPr kumimoji="0" lang="ru-RU" sz="36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личностно-ориентированном,</a:t>
            </a:r>
            <a:endParaRPr kumimoji="0" lang="ru-RU" sz="3200" b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деятельностном</a:t>
            </a:r>
            <a:r>
              <a:rPr kumimoji="0" lang="ru-RU" sz="3200" b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endParaRPr kumimoji="0" lang="ru-RU" sz="3200" b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комплексном,</a:t>
            </a:r>
            <a:endParaRPr kumimoji="0" lang="ru-RU" sz="3200" b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дифференцированном подходе.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3200" b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sz="1300" i="1" dirty="0" smtClean="0">
              <a:solidFill>
                <a:srgbClr val="333333"/>
              </a:solidFill>
              <a:latin typeface="Helvetica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sz="1300" i="1" dirty="0" smtClean="0">
              <a:solidFill>
                <a:srgbClr val="333333"/>
              </a:solidFill>
              <a:latin typeface="Helvetica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sz="1300" i="1" dirty="0" smtClean="0">
              <a:solidFill>
                <a:srgbClr val="333333"/>
              </a:solidFill>
              <a:latin typeface="Helvetica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1300" i="1" dirty="0" smtClean="0">
              <a:solidFill>
                <a:srgbClr val="333333"/>
              </a:solidFill>
              <a:latin typeface="Helvetica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0" i="1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Helvetica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300" i="1" dirty="0" smtClean="0">
              <a:solidFill>
                <a:srgbClr val="333333"/>
              </a:solidFill>
              <a:latin typeface="Helvetica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0" i="1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Helvetica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Соответствует требованиям ФГОС ДО и запросам современного информационного общества</a:t>
            </a:r>
            <a:endParaRPr kumimoji="0" lang="ru-RU" sz="2800" b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3886200" y="3657600"/>
            <a:ext cx="1981200" cy="1295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https://krot.info/uploads/posts/2020-02/1580645928_29-p-foni-dlya-prezentatsii-na-sportivnie-temi-9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585" y="0"/>
            <a:ext cx="91625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76400" y="441003"/>
            <a:ext cx="7010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19200" y="58847"/>
            <a:ext cx="7239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71600" y="58847"/>
            <a:ext cx="71628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Эффективность и значимость </a:t>
            </a:r>
          </a:p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Простота.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Синквейн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могут составить все.</a:t>
            </a: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составлении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синквейна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каждый ребенок может реализовать свои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творческие, интеллектуальные возможности.</a:t>
            </a: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Синквейн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является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игровым приемом.</a:t>
            </a: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Составление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синквейна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используется как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заключительное задание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пройденному материалу.</a:t>
            </a: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Составление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синквейна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используется для проведения рефлексии,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анализа и синтеза полученной информации.</a:t>
            </a: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Уже в дошкольном возрасте можно учить детей составлять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синквейны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форме игры.</a:t>
            </a: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https://krot.info/uploads/posts/2020-02/1580645928_29-p-foni-dlya-prezentatsii-na-sportivnie-temi-9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57360" cy="7018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286000" y="1447801"/>
            <a:ext cx="6172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</p:txBody>
      </p:sp>
      <p:sp>
        <p:nvSpPr>
          <p:cNvPr id="10" name="Прямоугольник 9"/>
          <p:cNvSpPr/>
          <p:nvPr/>
        </p:nvSpPr>
        <p:spPr>
          <a:xfrm>
            <a:off x="1295400" y="457200"/>
            <a:ext cx="80772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Этапы работы по обучению дошкольников составлению 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синквейна</a:t>
            </a:r>
            <a:endPara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 этап – подготовительный</a:t>
            </a: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 этапа: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знакомство и обогащение словаря дошкольников словами -понятиями: </a:t>
            </a:r>
          </a:p>
          <a:p>
            <a:pPr algn="just"/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«слово-предмет»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 </a:t>
            </a:r>
          </a:p>
          <a:p>
            <a:pPr algn="just"/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«слово-признак»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 </a:t>
            </a:r>
          </a:p>
          <a:p>
            <a:pPr algn="just"/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«слово-действие»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 </a:t>
            </a:r>
          </a:p>
          <a:p>
            <a:pPr algn="just"/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«слово-ассоциация»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 </a:t>
            </a:r>
          </a:p>
          <a:p>
            <a:pPr algn="just"/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«предложение»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just"/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знакомство со схемой предложения</a:t>
            </a:r>
            <a:endParaRPr lang="ru-RU" sz="3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https://krot.info/uploads/posts/2020-02/1580645928_29-p-foni-dlya-prezentatsii-na-sportivnie-temi-9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25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76400" y="441003"/>
            <a:ext cx="7010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762000" y="337066"/>
            <a:ext cx="80772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ормы образовательной деятельности дошкольников </a:t>
            </a: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 обогащение и активизацию словаря</a:t>
            </a: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 smtClean="0">
              <a:solidFill>
                <a:srgbClr val="11111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Словесные игры и упражнения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«Кто это? Что это?»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 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«Отгадай загадки»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 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«Узнай по описанию»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 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«Скажи, какой? какая? какое? какие?»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 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«Подбери признаки»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 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«Кто что делает?»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и другие).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Дидактические игры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«Найди пару»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 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«Кто что делает?»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 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«Слова с противоположным значением»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и др.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rgbClr val="11111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Речевые тренинги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(собрана картотека речевого материала для речевых тренингов)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rgbClr val="11111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Игры малой подвижности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«У Маланьи, у старушки»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 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«Что мы делаем – не скажем»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 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«Живые слова»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и другие)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https://im0-tub-ru.yandex.net/i?id=82b7d2a090d113a625d8763b17156e2b-l&amp;ref=rim&amp;n=13&amp;w=960&amp;h=720"/>
          <p:cNvPicPr/>
          <p:nvPr/>
        </p:nvPicPr>
        <p:blipFill>
          <a:blip r:embed="rId3" cstate="print"/>
          <a:srcRect l="2079" t="56267" r="63526" b="4000"/>
          <a:stretch>
            <a:fillRect/>
          </a:stretch>
        </p:blipFill>
        <p:spPr bwMode="auto">
          <a:xfrm>
            <a:off x="5105400" y="5334000"/>
            <a:ext cx="2743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https://krot.info/uploads/posts/2020-02/1580645928_29-p-foni-dlya-prezentatsii-na-sportivnie-temi-9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57360" cy="7018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524000" y="2286001"/>
            <a:ext cx="7620000" cy="4572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составления   </a:t>
            </a:r>
            <a:r>
              <a:rPr lang="ru-RU" sz="20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синквейна</a:t>
            </a:r>
            <a:r>
              <a:rPr lang="ru-RU" sz="2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0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строка 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заголовок, тема </a:t>
            </a:r>
            <a:r>
              <a:rPr lang="ru-RU" sz="2000" u="sng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синквейна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состоит она из одного слова –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имени существительного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Вторая строка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пишутся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два прилагательных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раскрывающих  тему </a:t>
            </a:r>
            <a:r>
              <a:rPr lang="ru-RU" sz="2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синквейна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Третья строка 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записываются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 глагола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описывающих действия, относящиеся  к теме </a:t>
            </a:r>
            <a:r>
              <a:rPr lang="ru-RU" sz="2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синквейна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 Четвёртая строка 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размещается целая фраза, предложение в которой  ребёнок высказывает своё отношение к теме. Это может быть крылатое выражение, цитата, пословица или собственное суждение составителя </a:t>
            </a:r>
            <a:r>
              <a:rPr lang="ru-RU" sz="2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синквейна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5. Пятая строка 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слово - резюме, которое заключает в себе идею темы. Эта строка может содержать только одно слово – существительное, но допускается и большее количество слов. </a:t>
            </a:r>
            <a:endParaRPr lang="ru-RU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47800" y="152400"/>
            <a:ext cx="73152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86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 этап – основной</a:t>
            </a:r>
            <a:endParaRPr lang="ru-RU" sz="3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2286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u="sng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знакомство с алгоритмом составления 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синквейна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формирование первоначального умения составлять 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синквейн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r>
              <a:rPr lang="ru-RU" sz="2400" i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(с помощью педагога)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41184" y="315313"/>
            <a:ext cx="4002216" cy="6242006"/>
          </a:xfrm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i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1. Старик                                                </a:t>
            </a:r>
            <a:r>
              <a:rPr lang="ru-RU" sz="2000" i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2.</a:t>
            </a:r>
            <a:r>
              <a:rPr lang="ru-RU" sz="2000" i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ru-RU" sz="2000" i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Ласковый</a:t>
            </a:r>
            <a:r>
              <a:rPr lang="ru-RU" sz="2000" i="1" dirty="0">
                <a:solidFill>
                  <a:srgbClr val="FF0000"/>
                </a:solidFill>
                <a:latin typeface="Calibri" panose="020F0502020204030204" pitchFamily="34" charset="0"/>
              </a:rPr>
              <a:t>, добрый </a:t>
            </a:r>
            <a:r>
              <a:rPr lang="ru-RU" sz="2000" i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.                                                                       3.Поймал,отпустил</a:t>
            </a:r>
            <a:r>
              <a:rPr lang="ru-RU" sz="2000" i="1" dirty="0">
                <a:solidFill>
                  <a:srgbClr val="FF0000"/>
                </a:solidFill>
                <a:latin typeface="Calibri" panose="020F0502020204030204" pitchFamily="34" charset="0"/>
              </a:rPr>
              <a:t>, </a:t>
            </a:r>
            <a:r>
              <a:rPr lang="ru-RU" sz="2000" i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поклонился</a:t>
            </a:r>
            <a:r>
              <a:rPr lang="ru-RU" sz="2000" i="1" dirty="0">
                <a:solidFill>
                  <a:srgbClr val="FF0000"/>
                </a:solidFill>
                <a:latin typeface="Calibri" panose="020F0502020204030204" pitchFamily="34" charset="0"/>
              </a:rPr>
              <a:t>.</a:t>
            </a:r>
            <a:r>
              <a:rPr lang="ru-RU" sz="2000" i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                                              4.Старик выполняет </a:t>
            </a:r>
            <a:r>
              <a:rPr lang="ru-RU" sz="2000" i="1" dirty="0">
                <a:solidFill>
                  <a:srgbClr val="FF0000"/>
                </a:solidFill>
                <a:latin typeface="Calibri" panose="020F0502020204030204" pitchFamily="34" charset="0"/>
              </a:rPr>
              <a:t>приказы </a:t>
            </a:r>
            <a:r>
              <a:rPr lang="ru-RU" sz="2000" i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старухи.</a:t>
            </a:r>
            <a:r>
              <a:rPr lang="ru-RU" sz="2000" i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ru-RU" sz="2000" i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                        5.Простофиля</a:t>
            </a:r>
          </a:p>
          <a:p>
            <a:pPr marL="0" indent="0" algn="ctr">
              <a:buNone/>
            </a:pPr>
            <a:endParaRPr lang="ru-RU" sz="2000" i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495800" y="304800"/>
            <a:ext cx="3841652" cy="6248400"/>
          </a:xfrm>
          <a:ln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i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1.</a:t>
            </a:r>
            <a:r>
              <a:rPr lang="ru-RU" sz="2000" b="1" i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Старуха </a:t>
            </a:r>
            <a:r>
              <a:rPr lang="ru-RU" sz="2000" i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                                             2.Жадная</a:t>
            </a:r>
            <a:r>
              <a:rPr lang="ru-RU" sz="2000" i="1" dirty="0">
                <a:solidFill>
                  <a:srgbClr val="FF0000"/>
                </a:solidFill>
                <a:latin typeface="Calibri" panose="020F0502020204030204" pitchFamily="34" charset="0"/>
              </a:rPr>
              <a:t>, </a:t>
            </a:r>
            <a:r>
              <a:rPr lang="ru-RU" sz="2000" i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сердитая                               3.Прядет, </a:t>
            </a:r>
            <a:r>
              <a:rPr lang="ru-RU" sz="2000" i="1" dirty="0">
                <a:solidFill>
                  <a:srgbClr val="FF0000"/>
                </a:solidFill>
                <a:latin typeface="Calibri" panose="020F0502020204030204" pitchFamily="34" charset="0"/>
              </a:rPr>
              <a:t>командует, </a:t>
            </a:r>
            <a:r>
              <a:rPr lang="ru-RU" sz="2000" i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злится     4.Старуха осталась сидеть </a:t>
            </a:r>
            <a:r>
              <a:rPr lang="ru-RU" sz="2000" i="1" dirty="0">
                <a:solidFill>
                  <a:srgbClr val="FF0000"/>
                </a:solidFill>
                <a:latin typeface="Calibri" panose="020F0502020204030204" pitchFamily="34" charset="0"/>
              </a:rPr>
              <a:t>у разбитого </a:t>
            </a:r>
            <a:r>
              <a:rPr lang="ru-RU" sz="2000" i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корыта.                                                 5.Глупая.</a:t>
            </a:r>
          </a:p>
          <a:p>
            <a:pPr marL="0" indent="0" algn="ctr">
              <a:buNone/>
            </a:pPr>
            <a:endParaRPr lang="ru-RU" sz="2000" i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24369205"/>
              </p:ext>
            </p:extLst>
          </p:nvPr>
        </p:nvGraphicFramePr>
        <p:xfrm>
          <a:off x="932501" y="2300634"/>
          <a:ext cx="1866308" cy="3881435"/>
        </p:xfrm>
        <a:graphic>
          <a:graphicData uri="http://schemas.openxmlformats.org/drawingml/2006/table">
            <a:tbl>
              <a:tblPr firstRow="1" firstCol="1" bandRow="1"/>
              <a:tblGrid>
                <a:gridCol w="285422"/>
                <a:gridCol w="164798"/>
                <a:gridCol w="164798"/>
                <a:gridCol w="164798"/>
                <a:gridCol w="164798"/>
                <a:gridCol w="266786"/>
                <a:gridCol w="62810"/>
                <a:gridCol w="164798"/>
                <a:gridCol w="235772"/>
                <a:gridCol w="191528"/>
              </a:tblGrid>
              <a:tr h="776287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94" marR="20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94" marR="20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0794" marR="20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25" marR="2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76287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94" marR="20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94" marR="20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94" marR="20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0794" marR="20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762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94" marR="20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94" marR="20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94" marR="20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20794" marR="20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0794" marR="20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6287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</a:t>
                      </a:r>
                    </a:p>
                  </a:txBody>
                  <a:tcPr marL="20794" marR="20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94" marR="20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94" marR="20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94" marR="20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76287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94" marR="20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94" marR="20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0794" marR="20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155" name="Рисунок 28" descr="http://gtrk-omsk.ru/upload/iblock/edc/ima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241" t="1025" r="48799" b="10887"/>
          <a:stretch>
            <a:fillRect/>
          </a:stretch>
        </p:blipFill>
        <p:spPr bwMode="auto">
          <a:xfrm>
            <a:off x="1600200" y="2362200"/>
            <a:ext cx="541913" cy="7394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Рисунок 33" descr="http://gov.cap.ru/UserFiles/news/201602/25/dobro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362" r="18234" b="25871"/>
          <a:stretch>
            <a:fillRect/>
          </a:stretch>
        </p:blipFill>
        <p:spPr bwMode="auto">
          <a:xfrm>
            <a:off x="1402413" y="3086547"/>
            <a:ext cx="429586" cy="6943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Рисунок 34" descr="https://im0-tub-ru.yandex.net/i?id=9b630939eda2b99c745eb2efeb8ebce8-l&amp;n=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544" t="27461" r="19608" b="25409"/>
          <a:stretch>
            <a:fillRect/>
          </a:stretch>
        </p:blipFill>
        <p:spPr bwMode="auto">
          <a:xfrm>
            <a:off x="1910814" y="3155118"/>
            <a:ext cx="403424" cy="6333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Рисунок 35" descr="http://www.probydis.ru/uploads/posts/2013-11/1385368864_skazka-o-rybake-i-rybke-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833" t="1910" r="16434" b="-1910"/>
          <a:stretch>
            <a:fillRect/>
          </a:stretch>
        </p:blipFill>
        <p:spPr bwMode="auto">
          <a:xfrm>
            <a:off x="1255009" y="3867482"/>
            <a:ext cx="428552" cy="7486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Рисунок 39" descr="http://edikst.ru/misc/i/gallery/30592/83186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732" r="19611"/>
          <a:stretch>
            <a:fillRect/>
          </a:stretch>
        </p:blipFill>
        <p:spPr bwMode="auto">
          <a:xfrm>
            <a:off x="1765278" y="3907439"/>
            <a:ext cx="423456" cy="6762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Рисунок 41" descr="http://www.planetaskazok.ru/images/stories/pushkin/skazka_o_ribake_i_ribke_1/img_1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688" t="11838" r="20673" b="3569"/>
          <a:stretch>
            <a:fillRect/>
          </a:stretch>
        </p:blipFill>
        <p:spPr bwMode="auto">
          <a:xfrm>
            <a:off x="2231893" y="3896397"/>
            <a:ext cx="368277" cy="6899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Рисунок 46" descr="http://bookz.ru/authors/pu6kin-aleksandr/vse-lu46_757/i_009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297" r="5144"/>
          <a:stretch>
            <a:fillRect/>
          </a:stretch>
        </p:blipFill>
        <p:spPr bwMode="auto">
          <a:xfrm>
            <a:off x="932163" y="4633979"/>
            <a:ext cx="407098" cy="7282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Рисунок 62" descr="http://master-na-chas.spb.ru/4733579_220dd0ff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0253" t="15872"/>
          <a:stretch>
            <a:fillRect/>
          </a:stretch>
        </p:blipFill>
        <p:spPr bwMode="auto">
          <a:xfrm>
            <a:off x="1417459" y="4710198"/>
            <a:ext cx="414539" cy="6691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Рисунок 61" descr="http://www.clipartkid.com/images/629/an-illustration-of-open-mouth-or-lips-talking-with-a-speech-bubble-for-rVWqeN-clipart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335" r="1389" b="12154"/>
          <a:stretch>
            <a:fillRect/>
          </a:stretch>
        </p:blipFill>
        <p:spPr bwMode="auto">
          <a:xfrm>
            <a:off x="1910197" y="4648417"/>
            <a:ext cx="431204" cy="6237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Рисунок 63" descr="https://im0-tub-ru.yandex.net/i?id=34bb1e5fa54b757a1db434cc7e243407-l&amp;n=1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965" t="6944" r="38190" b="6766"/>
          <a:stretch>
            <a:fillRect/>
          </a:stretch>
        </p:blipFill>
        <p:spPr bwMode="auto">
          <a:xfrm>
            <a:off x="2382178" y="4648418"/>
            <a:ext cx="416627" cy="7308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5" name="Рисунок 65" descr="http://static3.depositphotos.com/1001265/127/i/950/depositphotos_1275213-Handmade-straw-hat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355" y="5521627"/>
            <a:ext cx="468394" cy="5414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3007944"/>
              </p:ext>
            </p:extLst>
          </p:nvPr>
        </p:nvGraphicFramePr>
        <p:xfrm>
          <a:off x="4509782" y="2300632"/>
          <a:ext cx="1878666" cy="3912732"/>
        </p:xfrm>
        <a:graphic>
          <a:graphicData uri="http://schemas.openxmlformats.org/drawingml/2006/table">
            <a:tbl>
              <a:tblPr firstRow="1" firstCol="1" bandRow="1"/>
              <a:tblGrid>
                <a:gridCol w="287312"/>
                <a:gridCol w="165889"/>
                <a:gridCol w="165889"/>
                <a:gridCol w="165889"/>
                <a:gridCol w="165889"/>
                <a:gridCol w="272888"/>
                <a:gridCol w="58890"/>
                <a:gridCol w="165889"/>
                <a:gridCol w="226243"/>
                <a:gridCol w="203888"/>
              </a:tblGrid>
              <a:tr h="776391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94" marR="20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94" marR="20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0794" marR="20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25" marR="2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76391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94" marR="20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94" marR="20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94" marR="20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0794" marR="20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908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94" marR="20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94" marR="20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94" marR="20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 marL="20794" marR="20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0794" marR="20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688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</a:t>
                      </a:r>
                    </a:p>
                  </a:txBody>
                  <a:tcPr marL="20794" marR="20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94" marR="20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94" marR="20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94" marR="20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76391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94" marR="20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94" marR="20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0794" marR="20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9" name="Рисунок 28" descr="http://oscarforyou.ru/images/common/foto_steklo_36.jpg"/>
          <p:cNvPicPr/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340" y="4681062"/>
            <a:ext cx="412368" cy="698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Рисунок 63" descr="https://im0-tub-ru.yandex.net/i?id=34bb1e5fa54b757a1db434cc7e243407-l&amp;n=1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965" t="6944" r="38190" b="6766"/>
          <a:stretch>
            <a:fillRect/>
          </a:stretch>
        </p:blipFill>
        <p:spPr bwMode="auto">
          <a:xfrm>
            <a:off x="5173748" y="2328144"/>
            <a:ext cx="504182" cy="7308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Рисунок 63" descr="https://im0-tub-ru.yandex.net/i?id=34bb1e5fa54b757a1db434cc7e243407-l&amp;n=1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965" t="6944" r="38190" b="6766"/>
          <a:stretch>
            <a:fillRect/>
          </a:stretch>
        </p:blipFill>
        <p:spPr bwMode="auto">
          <a:xfrm>
            <a:off x="4514904" y="4664740"/>
            <a:ext cx="416627" cy="7308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Рисунок 31" descr="http://istkuh.narod.ru/galery/4/koryto.jpg"/>
          <p:cNvPicPr/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475" y="4668627"/>
            <a:ext cx="366185" cy="693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Рисунок 32" descr="http://www.clipartbest.com/cliparts/9cz/Eox/9czEoxKbi.jpeg"/>
          <p:cNvPicPr/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363" y="3086545"/>
            <a:ext cx="465731" cy="764502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</p:pic>
      <p:pic>
        <p:nvPicPr>
          <p:cNvPr id="34" name="Рисунок 33" descr="http://static3.depositphotos.com/1000597/111/i/950/depositphotos_1113385-Money-coins-pour-out-from-bag.jpg"/>
          <p:cNvPicPr/>
          <p:nvPr/>
        </p:nvPicPr>
        <p:blipFill rotWithShape="1"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555" t="21239" r="7273"/>
          <a:stretch/>
        </p:blipFill>
        <p:spPr bwMode="auto">
          <a:xfrm>
            <a:off x="5486400" y="3048000"/>
            <a:ext cx="451993" cy="743551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35" name="Рисунок 34" descr="http://master-dereva57.ru/wp-content/uploads/2016/05/Detskij-stul..-1.jpg"/>
          <p:cNvPicPr/>
          <p:nvPr/>
        </p:nvPicPr>
        <p:blipFill rotWithShape="1">
          <a:blip r:embed="rId1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200" t="4000" r="20000" b="5600"/>
          <a:stretch/>
        </p:blipFill>
        <p:spPr bwMode="auto">
          <a:xfrm>
            <a:off x="4979298" y="4715149"/>
            <a:ext cx="429980" cy="64712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36" name="Рисунок 35" descr="старуха-царица и старик"/>
          <p:cNvPicPr/>
          <p:nvPr/>
        </p:nvPicPr>
        <p:blipFill rotWithShape="1">
          <a:blip r:embed="rId1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715" r="6117" b="6110"/>
          <a:stretch/>
        </p:blipFill>
        <p:spPr bwMode="auto">
          <a:xfrm>
            <a:off x="5828183" y="3857635"/>
            <a:ext cx="313125" cy="7542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38" name="Рисунок 37" descr="https://im0-tub-ru.yandex.net/i?id=52e54661327bfe566167031f74221a82-l&amp;n=13"/>
          <p:cNvPicPr/>
          <p:nvPr/>
        </p:nvPicPr>
        <p:blipFill rotWithShape="1">
          <a:blip r:embed="rId1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779" t="6572" r="14970" b="7153"/>
          <a:stretch/>
        </p:blipFill>
        <p:spPr bwMode="auto">
          <a:xfrm>
            <a:off x="5256194" y="5504604"/>
            <a:ext cx="401881" cy="655440"/>
          </a:xfrm>
          <a:prstGeom prst="rect">
            <a:avLst/>
          </a:prstGeom>
          <a:noFill/>
          <a:ln>
            <a:solidFill>
              <a:sysClr val="window" lastClr="FFFFFF"/>
            </a:solidFill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cxnSp>
        <p:nvCxnSpPr>
          <p:cNvPr id="40" name="Прямая соединительная линия 39"/>
          <p:cNvCxnSpPr/>
          <p:nvPr/>
        </p:nvCxnSpPr>
        <p:spPr>
          <a:xfrm>
            <a:off x="5270462" y="5623131"/>
            <a:ext cx="357302" cy="363442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pic>
        <p:nvPicPr>
          <p:cNvPr id="42" name="Рисунок 41" descr="Старуха пряла свою пряжу"/>
          <p:cNvPicPr/>
          <p:nvPr/>
        </p:nvPicPr>
        <p:blipFill rotWithShape="1">
          <a:blip r:embed="rId2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313" t="48351" r="48144" b="9671"/>
          <a:stretch/>
        </p:blipFill>
        <p:spPr bwMode="auto">
          <a:xfrm>
            <a:off x="4837434" y="3857636"/>
            <a:ext cx="418760" cy="770127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43" name="Рисунок 42" descr="http://www.clipartkid.com/images/629/an-illustration-of-open-mouth-or-lips-talking-with-a-speech-bubble-for-rVWqeN-clipart.jpg"/>
          <p:cNvPicPr/>
          <p:nvPr/>
        </p:nvPicPr>
        <p:blipFill rotWithShape="1">
          <a:blip r:embed="rId2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334" r="1388" b="12153"/>
          <a:stretch/>
        </p:blipFill>
        <p:spPr bwMode="auto">
          <a:xfrm>
            <a:off x="5382506" y="3895564"/>
            <a:ext cx="343830" cy="66020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="" xmlns:p14="http://schemas.microsoft.com/office/powerpoint/2010/main" val="38566373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1265</TotalTime>
  <Words>739</Words>
  <Application>Microsoft Office PowerPoint</Application>
  <PresentationFormat>Экран (4:3)</PresentationFormat>
  <Paragraphs>227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Задание «Отгадай синквейн – загадку»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82</dc:creator>
  <cp:lastModifiedBy>82</cp:lastModifiedBy>
  <cp:revision>102</cp:revision>
  <dcterms:created xsi:type="dcterms:W3CDTF">2021-09-06T08:12:23Z</dcterms:created>
  <dcterms:modified xsi:type="dcterms:W3CDTF">2022-04-13T10:39:40Z</dcterms:modified>
</cp:coreProperties>
</file>